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charts/chart32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26.xml" ContentType="application/vnd.openxmlformats-officedocument.drawingml.chart+xml"/>
  <Override PartName="/ppt/charts/chart25.xml" ContentType="application/vnd.openxmlformats-officedocument.drawingml.chart+xml"/>
  <Override PartName="/ppt/charts/chart24.xml" ContentType="application/vnd.openxmlformats-officedocument.drawingml.chart+xml"/>
  <Override PartName="/ppt/charts/chart23.xml" ContentType="application/vnd.openxmlformats-officedocument.drawingml.chart+xml"/>
  <Override PartName="/ppt/charts/chart22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3.xml" ContentType="application/vnd.openxmlformats-officedocument.drawingml.chart+xml"/>
  <Override PartName="/ppt/charts/chart31.xml" ContentType="application/vnd.openxmlformats-officedocument.drawingml.chart+xml"/>
  <Override PartName="/ppt/charts/chart30.xml" ContentType="application/vnd.openxmlformats-officedocument.drawingml.chart+xml"/>
  <Override PartName="/ppt/charts/chart21.xml" ContentType="application/vnd.openxmlformats-officedocument.drawingml.chart+xml"/>
  <Override PartName="/ppt/charts/chart19.xml" ContentType="application/vnd.openxmlformats-officedocument.drawingml.chart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chart20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chart18.xml" ContentType="application/vnd.openxmlformats-officedocument.drawingml.chart+xml"/>
  <Override PartName="/ppt/charts/chart17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301" r:id="rId4"/>
    <p:sldId id="296" r:id="rId5"/>
    <p:sldId id="297" r:id="rId6"/>
    <p:sldId id="298" r:id="rId7"/>
    <p:sldId id="299" r:id="rId8"/>
    <p:sldId id="300" r:id="rId9"/>
    <p:sldId id="302" r:id="rId10"/>
    <p:sldId id="294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E59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ya%20Dimitriadou\Documents\MAYA%20documents\Documents\Documents\Documents\&#916;&#919;&#931;&#922;&#917;&#913;&#925;\ERASMUS%20PLUS\INVENT\MEETINGS\ATHENS%20meeting\Athens%20meeting%20evaluation%20(Responses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1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2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916;&#919;&#931;&#922;&#917;&#913;&#925;\ERASMUS%20PLUS\INVENT\EVALUATIONS\COMPARISON%20between%20INTERNAL%20EVALUATION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6618334491066076E-2"/>
          <c:y val="7.4548555610958619E-2"/>
          <c:w val="0.76629024496937914"/>
          <c:h val="0.8326195683872849"/>
        </c:manualLayout>
      </c:layout>
      <c:barChart>
        <c:barDir val="col"/>
        <c:grouping val="clustered"/>
        <c:ser>
          <c:idx val="1"/>
          <c:order val="0"/>
          <c:val>
            <c:numRef>
              <c:f>Sheet1!$B$3:$F$3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axId val="108007424"/>
        <c:axId val="108008960"/>
      </c:barChart>
      <c:catAx>
        <c:axId val="108007424"/>
        <c:scaling>
          <c:orientation val="minMax"/>
        </c:scaling>
        <c:axPos val="b"/>
        <c:tickLblPos val="nextTo"/>
        <c:crossAx val="108008960"/>
        <c:crosses val="autoZero"/>
        <c:auto val="1"/>
        <c:lblAlgn val="ctr"/>
        <c:lblOffset val="100"/>
      </c:catAx>
      <c:valAx>
        <c:axId val="108008960"/>
        <c:scaling>
          <c:orientation val="minMax"/>
        </c:scaling>
        <c:axPos val="l"/>
        <c:majorGridlines/>
        <c:numFmt formatCode="General" sourceLinked="1"/>
        <c:tickLblPos val="nextTo"/>
        <c:crossAx val="10800742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val>
            <c:numRef>
              <c:f>Sheet1!$B$11:$F$11</c:f>
              <c:numCache>
                <c:formatCode>General</c:formatCode>
                <c:ptCount val="5"/>
                <c:pt idx="3">
                  <c:v>5</c:v>
                </c:pt>
                <c:pt idx="4">
                  <c:v>7</c:v>
                </c:pt>
              </c:numCache>
            </c:numRef>
          </c:val>
        </c:ser>
        <c:axId val="177821568"/>
        <c:axId val="177823104"/>
      </c:barChart>
      <c:catAx>
        <c:axId val="177821568"/>
        <c:scaling>
          <c:orientation val="minMax"/>
        </c:scaling>
        <c:axPos val="b"/>
        <c:tickLblPos val="nextTo"/>
        <c:crossAx val="177823104"/>
        <c:crosses val="autoZero"/>
        <c:auto val="1"/>
        <c:lblAlgn val="ctr"/>
        <c:lblOffset val="100"/>
      </c:catAx>
      <c:valAx>
        <c:axId val="177823104"/>
        <c:scaling>
          <c:orientation val="minMax"/>
        </c:scaling>
        <c:axPos val="l"/>
        <c:majorGridlines/>
        <c:numFmt formatCode="General" sourceLinked="1"/>
        <c:tickLblPos val="nextTo"/>
        <c:crossAx val="177821568"/>
        <c:crosses val="autoZero"/>
        <c:crossBetween val="between"/>
      </c:valAx>
    </c:plotArea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val>
            <c:numRef>
              <c:f>Sheet1!$B$12:$F$12</c:f>
              <c:numCache>
                <c:formatCode>General</c:formatCode>
                <c:ptCount val="5"/>
                <c:pt idx="2">
                  <c:v>3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</c:ser>
        <c:axId val="171498496"/>
        <c:axId val="177763072"/>
      </c:barChart>
      <c:catAx>
        <c:axId val="171498496"/>
        <c:scaling>
          <c:orientation val="minMax"/>
        </c:scaling>
        <c:axPos val="b"/>
        <c:tickLblPos val="nextTo"/>
        <c:crossAx val="177763072"/>
        <c:crosses val="autoZero"/>
        <c:auto val="1"/>
        <c:lblAlgn val="ctr"/>
        <c:lblOffset val="100"/>
      </c:catAx>
      <c:valAx>
        <c:axId val="177763072"/>
        <c:scaling>
          <c:orientation val="minMax"/>
        </c:scaling>
        <c:axPos val="l"/>
        <c:majorGridlines/>
        <c:numFmt formatCode="General" sourceLinked="1"/>
        <c:tickLblPos val="nextTo"/>
        <c:crossAx val="171498496"/>
        <c:crosses val="autoZero"/>
        <c:crossBetween val="between"/>
      </c:valAx>
    </c:plotArea>
    <c:plotVisOnly val="1"/>
    <c:dispBlanksAs val="gap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val>
            <c:numRef>
              <c:f>Sheet1!$B$13:$F$13</c:f>
              <c:numCache>
                <c:formatCode>General</c:formatCode>
                <c:ptCount val="5"/>
                <c:pt idx="0">
                  <c:v>1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axId val="177769856"/>
        <c:axId val="177751168"/>
      </c:barChart>
      <c:catAx>
        <c:axId val="177769856"/>
        <c:scaling>
          <c:orientation val="minMax"/>
        </c:scaling>
        <c:axPos val="b"/>
        <c:tickLblPos val="nextTo"/>
        <c:crossAx val="177751168"/>
        <c:crosses val="autoZero"/>
        <c:auto val="1"/>
        <c:lblAlgn val="ctr"/>
        <c:lblOffset val="100"/>
      </c:catAx>
      <c:valAx>
        <c:axId val="177751168"/>
        <c:scaling>
          <c:orientation val="minMax"/>
        </c:scaling>
        <c:axPos val="l"/>
        <c:majorGridlines/>
        <c:numFmt formatCode="General" sourceLinked="1"/>
        <c:tickLblPos val="nextTo"/>
        <c:crossAx val="177769856"/>
        <c:crosses val="autoZero"/>
        <c:crossBetween val="between"/>
      </c:valAx>
    </c:plotArea>
    <c:plotVisOnly val="1"/>
    <c:dispBlanksAs val="gap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val>
            <c:numRef>
              <c:f>Sheet1!$B$8:$F$8</c:f>
              <c:numCache>
                <c:formatCode>General</c:formatCode>
                <c:ptCount val="5"/>
                <c:pt idx="3">
                  <c:v>3</c:v>
                </c:pt>
                <c:pt idx="4">
                  <c:v>7</c:v>
                </c:pt>
              </c:numCache>
            </c:numRef>
          </c:val>
        </c:ser>
        <c:axId val="177926528"/>
        <c:axId val="177928064"/>
      </c:barChart>
      <c:catAx>
        <c:axId val="177926528"/>
        <c:scaling>
          <c:orientation val="minMax"/>
        </c:scaling>
        <c:axPos val="b"/>
        <c:tickLblPos val="nextTo"/>
        <c:crossAx val="177928064"/>
        <c:crosses val="autoZero"/>
        <c:auto val="1"/>
        <c:lblAlgn val="ctr"/>
        <c:lblOffset val="100"/>
      </c:catAx>
      <c:valAx>
        <c:axId val="177928064"/>
        <c:scaling>
          <c:orientation val="minMax"/>
        </c:scaling>
        <c:axPos val="l"/>
        <c:majorGridlines/>
        <c:numFmt formatCode="General" sourceLinked="1"/>
        <c:tickLblPos val="nextTo"/>
        <c:crossAx val="177926528"/>
        <c:crosses val="autoZero"/>
        <c:crossBetween val="between"/>
      </c:valAx>
    </c:plotArea>
    <c:plotVisOnly val="1"/>
    <c:dispBlanksAs val="gap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RESULTS!$H$3:$J$3</c:f>
              <c:numCache>
                <c:formatCode>0.0</c:formatCode>
                <c:ptCount val="3"/>
                <c:pt idx="0">
                  <c:v>93.33</c:v>
                </c:pt>
                <c:pt idx="1">
                  <c:v>95</c:v>
                </c:pt>
                <c:pt idx="2">
                  <c:v>92.5</c:v>
                </c:pt>
              </c:numCache>
            </c:numRef>
          </c:val>
        </c:ser>
        <c:axId val="108472576"/>
        <c:axId val="108478464"/>
      </c:barChart>
      <c:catAx>
        <c:axId val="108472576"/>
        <c:scaling>
          <c:orientation val="minMax"/>
        </c:scaling>
        <c:axPos val="b"/>
        <c:tickLblPos val="nextTo"/>
        <c:crossAx val="108478464"/>
        <c:crosses val="autoZero"/>
        <c:auto val="1"/>
        <c:lblAlgn val="ctr"/>
        <c:lblOffset val="100"/>
      </c:catAx>
      <c:valAx>
        <c:axId val="108478464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8472576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RESULTS!$C$4:$E$4</c:f>
              <c:numCache>
                <c:formatCode>0.0</c:formatCode>
                <c:ptCount val="3"/>
                <c:pt idx="0">
                  <c:v>96.669999999999987</c:v>
                </c:pt>
                <c:pt idx="1">
                  <c:v>94</c:v>
                </c:pt>
                <c:pt idx="2">
                  <c:v>92.5</c:v>
                </c:pt>
              </c:numCache>
            </c:numRef>
          </c:val>
        </c:ser>
        <c:axId val="108485632"/>
        <c:axId val="108495616"/>
      </c:barChart>
      <c:catAx>
        <c:axId val="108485632"/>
        <c:scaling>
          <c:orientation val="minMax"/>
        </c:scaling>
        <c:axPos val="b"/>
        <c:tickLblPos val="nextTo"/>
        <c:crossAx val="108495616"/>
        <c:crosses val="autoZero"/>
        <c:auto val="1"/>
        <c:lblAlgn val="ctr"/>
        <c:lblOffset val="100"/>
      </c:catAx>
      <c:valAx>
        <c:axId val="108495616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8485632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RESULTS!$C$5:$E$5</c:f>
              <c:numCache>
                <c:formatCode>0.0</c:formatCode>
                <c:ptCount val="3"/>
                <c:pt idx="0">
                  <c:v>86.669999999999987</c:v>
                </c:pt>
                <c:pt idx="1">
                  <c:v>91.669999999999987</c:v>
                </c:pt>
                <c:pt idx="2">
                  <c:v>90</c:v>
                </c:pt>
              </c:numCache>
            </c:numRef>
          </c:val>
        </c:ser>
        <c:axId val="108515712"/>
        <c:axId val="108517248"/>
      </c:barChart>
      <c:catAx>
        <c:axId val="108515712"/>
        <c:scaling>
          <c:orientation val="minMax"/>
        </c:scaling>
        <c:axPos val="b"/>
        <c:tickLblPos val="nextTo"/>
        <c:crossAx val="108517248"/>
        <c:crosses val="autoZero"/>
        <c:auto val="1"/>
        <c:lblAlgn val="ctr"/>
        <c:lblOffset val="100"/>
      </c:catAx>
      <c:valAx>
        <c:axId val="108517248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8515712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RESULTS!$C$6:$E$6</c:f>
              <c:numCache>
                <c:formatCode>0.0</c:formatCode>
                <c:ptCount val="3"/>
                <c:pt idx="0">
                  <c:v>85.45</c:v>
                </c:pt>
                <c:pt idx="1">
                  <c:v>81.669999999999987</c:v>
                </c:pt>
                <c:pt idx="2">
                  <c:v>90</c:v>
                </c:pt>
              </c:numCache>
            </c:numRef>
          </c:val>
        </c:ser>
        <c:axId val="108799104"/>
        <c:axId val="108800640"/>
      </c:barChart>
      <c:catAx>
        <c:axId val="108799104"/>
        <c:scaling>
          <c:orientation val="minMax"/>
        </c:scaling>
        <c:axPos val="b"/>
        <c:tickLblPos val="nextTo"/>
        <c:crossAx val="108800640"/>
        <c:crosses val="autoZero"/>
        <c:auto val="1"/>
        <c:lblAlgn val="ctr"/>
        <c:lblOffset val="100"/>
      </c:catAx>
      <c:valAx>
        <c:axId val="108800640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8799104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RESULTS!$C$7:$E$7</c:f>
              <c:numCache>
                <c:formatCode>0.0</c:formatCode>
                <c:ptCount val="3"/>
                <c:pt idx="0">
                  <c:v>76.669999999999987</c:v>
                </c:pt>
                <c:pt idx="1">
                  <c:v>88.33</c:v>
                </c:pt>
                <c:pt idx="2">
                  <c:v>87.5</c:v>
                </c:pt>
              </c:numCache>
            </c:numRef>
          </c:val>
        </c:ser>
        <c:axId val="108833024"/>
        <c:axId val="108838912"/>
      </c:barChart>
      <c:catAx>
        <c:axId val="108833024"/>
        <c:scaling>
          <c:orientation val="minMax"/>
        </c:scaling>
        <c:axPos val="b"/>
        <c:tickLblPos val="nextTo"/>
        <c:crossAx val="108838912"/>
        <c:crosses val="autoZero"/>
        <c:auto val="1"/>
        <c:lblAlgn val="ctr"/>
        <c:lblOffset val="100"/>
      </c:catAx>
      <c:valAx>
        <c:axId val="108838912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8833024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RESULTS!$C$8:$E$8</c:f>
              <c:numCache>
                <c:formatCode>0.0</c:formatCode>
                <c:ptCount val="3"/>
                <c:pt idx="0">
                  <c:v>90</c:v>
                </c:pt>
                <c:pt idx="1">
                  <c:v>95</c:v>
                </c:pt>
                <c:pt idx="2">
                  <c:v>91.25</c:v>
                </c:pt>
              </c:numCache>
            </c:numRef>
          </c:val>
        </c:ser>
        <c:axId val="108846080"/>
        <c:axId val="108864256"/>
      </c:barChart>
      <c:catAx>
        <c:axId val="108846080"/>
        <c:scaling>
          <c:orientation val="minMax"/>
        </c:scaling>
        <c:axPos val="b"/>
        <c:tickLblPos val="nextTo"/>
        <c:crossAx val="108864256"/>
        <c:crosses val="autoZero"/>
        <c:auto val="1"/>
        <c:lblAlgn val="ctr"/>
        <c:lblOffset val="100"/>
      </c:catAx>
      <c:valAx>
        <c:axId val="108864256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8846080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val>
            <c:numRef>
              <c:f>Sheet1!$B$4:$F$4</c:f>
              <c:numCache>
                <c:formatCode>General</c:formatCode>
                <c:ptCount val="5"/>
                <c:pt idx="3">
                  <c:v>4</c:v>
                </c:pt>
                <c:pt idx="4">
                  <c:v>8</c:v>
                </c:pt>
              </c:numCache>
            </c:numRef>
          </c:val>
        </c:ser>
        <c:axId val="107791488"/>
        <c:axId val="107793024"/>
      </c:barChart>
      <c:catAx>
        <c:axId val="107791488"/>
        <c:scaling>
          <c:orientation val="minMax"/>
        </c:scaling>
        <c:axPos val="b"/>
        <c:tickLblPos val="nextTo"/>
        <c:crossAx val="107793024"/>
        <c:crosses val="autoZero"/>
        <c:auto val="1"/>
        <c:lblAlgn val="ctr"/>
        <c:lblOffset val="100"/>
      </c:catAx>
      <c:valAx>
        <c:axId val="107793024"/>
        <c:scaling>
          <c:orientation val="minMax"/>
        </c:scaling>
        <c:axPos val="l"/>
        <c:majorGridlines/>
        <c:numFmt formatCode="General" sourceLinked="1"/>
        <c:tickLblPos val="nextTo"/>
        <c:crossAx val="10779148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RESULTS!$C$9:$E$9</c:f>
              <c:numCache>
                <c:formatCode>0.0</c:formatCode>
                <c:ptCount val="3"/>
                <c:pt idx="0">
                  <c:v>93.33</c:v>
                </c:pt>
                <c:pt idx="1">
                  <c:v>96.669999999999987</c:v>
                </c:pt>
                <c:pt idx="2">
                  <c:v>86.25</c:v>
                </c:pt>
              </c:numCache>
            </c:numRef>
          </c:val>
        </c:ser>
        <c:axId val="108904832"/>
        <c:axId val="108906368"/>
      </c:barChart>
      <c:catAx>
        <c:axId val="108904832"/>
        <c:scaling>
          <c:orientation val="minMax"/>
        </c:scaling>
        <c:axPos val="b"/>
        <c:tickLblPos val="nextTo"/>
        <c:crossAx val="108906368"/>
        <c:crosses val="autoZero"/>
        <c:auto val="1"/>
        <c:lblAlgn val="ctr"/>
        <c:lblOffset val="100"/>
      </c:catAx>
      <c:valAx>
        <c:axId val="108906368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8904832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RESULTS!$C$10:$E$10</c:f>
              <c:numCache>
                <c:formatCode>0.0</c:formatCode>
                <c:ptCount val="3"/>
                <c:pt idx="0">
                  <c:v>95</c:v>
                </c:pt>
                <c:pt idx="1">
                  <c:v>95</c:v>
                </c:pt>
                <c:pt idx="2">
                  <c:v>90</c:v>
                </c:pt>
              </c:numCache>
            </c:numRef>
          </c:val>
        </c:ser>
        <c:axId val="109188224"/>
        <c:axId val="109189760"/>
      </c:barChart>
      <c:catAx>
        <c:axId val="109188224"/>
        <c:scaling>
          <c:orientation val="minMax"/>
        </c:scaling>
        <c:axPos val="b"/>
        <c:tickLblPos val="nextTo"/>
        <c:crossAx val="109189760"/>
        <c:crosses val="autoZero"/>
        <c:auto val="1"/>
        <c:lblAlgn val="ctr"/>
        <c:lblOffset val="100"/>
      </c:catAx>
      <c:valAx>
        <c:axId val="109189760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9188224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RESULTS!$C$12:$E$12</c:f>
              <c:numCache>
                <c:formatCode>0.0</c:formatCode>
                <c:ptCount val="3"/>
                <c:pt idx="0">
                  <c:v>93.33</c:v>
                </c:pt>
                <c:pt idx="1">
                  <c:v>93.33</c:v>
                </c:pt>
                <c:pt idx="2">
                  <c:v>92.5</c:v>
                </c:pt>
              </c:numCache>
            </c:numRef>
          </c:val>
        </c:ser>
        <c:axId val="109201664"/>
        <c:axId val="109223936"/>
      </c:barChart>
      <c:catAx>
        <c:axId val="109201664"/>
        <c:scaling>
          <c:orientation val="minMax"/>
        </c:scaling>
        <c:axPos val="b"/>
        <c:tickLblPos val="nextTo"/>
        <c:crossAx val="109223936"/>
        <c:crosses val="autoZero"/>
        <c:auto val="1"/>
        <c:lblAlgn val="ctr"/>
        <c:lblOffset val="100"/>
      </c:catAx>
      <c:valAx>
        <c:axId val="109223936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9201664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RESULTS!$C$11:$E$11</c:f>
              <c:numCache>
                <c:formatCode>0.0</c:formatCode>
                <c:ptCount val="3"/>
                <c:pt idx="0">
                  <c:v>91.669999999999987</c:v>
                </c:pt>
                <c:pt idx="1">
                  <c:v>88.33</c:v>
                </c:pt>
                <c:pt idx="2">
                  <c:v>88.240000000000009</c:v>
                </c:pt>
              </c:numCache>
            </c:numRef>
          </c:val>
        </c:ser>
        <c:axId val="109235200"/>
        <c:axId val="109249280"/>
      </c:barChart>
      <c:catAx>
        <c:axId val="109235200"/>
        <c:scaling>
          <c:orientation val="minMax"/>
        </c:scaling>
        <c:axPos val="b"/>
        <c:tickLblPos val="nextTo"/>
        <c:crossAx val="109249280"/>
        <c:crosses val="autoZero"/>
        <c:auto val="1"/>
        <c:lblAlgn val="ctr"/>
        <c:lblOffset val="100"/>
      </c:catAx>
      <c:valAx>
        <c:axId val="109249280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9235200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RESULTS!$C$13:$E$13</c:f>
              <c:numCache>
                <c:formatCode>0.0</c:formatCode>
                <c:ptCount val="3"/>
                <c:pt idx="0">
                  <c:v>90</c:v>
                </c:pt>
                <c:pt idx="1">
                  <c:v>93.33</c:v>
                </c:pt>
                <c:pt idx="2">
                  <c:v>91.25</c:v>
                </c:pt>
              </c:numCache>
            </c:numRef>
          </c:val>
        </c:ser>
        <c:axId val="109273472"/>
        <c:axId val="109275008"/>
      </c:barChart>
      <c:catAx>
        <c:axId val="109273472"/>
        <c:scaling>
          <c:orientation val="minMax"/>
        </c:scaling>
        <c:axPos val="b"/>
        <c:tickLblPos val="nextTo"/>
        <c:crossAx val="109275008"/>
        <c:crosses val="autoZero"/>
        <c:auto val="1"/>
        <c:lblAlgn val="ctr"/>
        <c:lblOffset val="100"/>
      </c:catAx>
      <c:valAx>
        <c:axId val="109275008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9273472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RESULTS!$C$14:$E$14</c:f>
              <c:numCache>
                <c:formatCode>0.0</c:formatCode>
                <c:ptCount val="3"/>
                <c:pt idx="0">
                  <c:v>83.33</c:v>
                </c:pt>
                <c:pt idx="1">
                  <c:v>81.669999999999987</c:v>
                </c:pt>
                <c:pt idx="2">
                  <c:v>87.5</c:v>
                </c:pt>
              </c:numCache>
            </c:numRef>
          </c:val>
        </c:ser>
        <c:axId val="109311104"/>
        <c:axId val="109312640"/>
      </c:barChart>
      <c:catAx>
        <c:axId val="109311104"/>
        <c:scaling>
          <c:orientation val="minMax"/>
        </c:scaling>
        <c:axPos val="b"/>
        <c:tickLblPos val="nextTo"/>
        <c:crossAx val="109312640"/>
        <c:crosses val="autoZero"/>
        <c:auto val="1"/>
        <c:lblAlgn val="ctr"/>
        <c:lblOffset val="100"/>
      </c:catAx>
      <c:valAx>
        <c:axId val="109312640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9311104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RESULTS!$C$15:$E$15</c:f>
              <c:numCache>
                <c:formatCode>0.0</c:formatCode>
                <c:ptCount val="3"/>
                <c:pt idx="0">
                  <c:v>83.33</c:v>
                </c:pt>
                <c:pt idx="1">
                  <c:v>91.669999999999987</c:v>
                </c:pt>
                <c:pt idx="2">
                  <c:v>90</c:v>
                </c:pt>
              </c:numCache>
            </c:numRef>
          </c:val>
        </c:ser>
        <c:axId val="109324544"/>
        <c:axId val="109359104"/>
      </c:barChart>
      <c:catAx>
        <c:axId val="109324544"/>
        <c:scaling>
          <c:orientation val="minMax"/>
        </c:scaling>
        <c:axPos val="b"/>
        <c:tickLblPos val="nextTo"/>
        <c:crossAx val="109359104"/>
        <c:crosses val="autoZero"/>
        <c:auto val="1"/>
        <c:lblAlgn val="ctr"/>
        <c:lblOffset val="100"/>
      </c:catAx>
      <c:valAx>
        <c:axId val="109359104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9324544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0.1449838574000899"/>
          <c:y val="4.9409762349025894E-2"/>
          <c:w val="0.64155123234420752"/>
          <c:h val="0.86366216956133912"/>
        </c:manualLayout>
      </c:layout>
      <c:barChart>
        <c:barDir val="col"/>
        <c:grouping val="clustered"/>
        <c:ser>
          <c:idx val="0"/>
          <c:order val="0"/>
          <c:val>
            <c:numRef>
              <c:f>RESULTS!$C$16:$E$16</c:f>
              <c:numCache>
                <c:formatCode>0.0</c:formatCode>
                <c:ptCount val="3"/>
                <c:pt idx="0">
                  <c:v>86.669999999999987</c:v>
                </c:pt>
                <c:pt idx="1">
                  <c:v>93.33</c:v>
                </c:pt>
                <c:pt idx="2">
                  <c:v>95</c:v>
                </c:pt>
              </c:numCache>
            </c:numRef>
          </c:val>
        </c:ser>
        <c:axId val="109366272"/>
        <c:axId val="109376256"/>
      </c:barChart>
      <c:catAx>
        <c:axId val="109366272"/>
        <c:scaling>
          <c:orientation val="minMax"/>
        </c:scaling>
        <c:axPos val="b"/>
        <c:tickLblPos val="nextTo"/>
        <c:crossAx val="109376256"/>
        <c:crosses val="autoZero"/>
        <c:auto val="1"/>
        <c:lblAlgn val="ctr"/>
        <c:lblOffset val="100"/>
      </c:catAx>
      <c:valAx>
        <c:axId val="109376256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9366272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RESULTS!$C$17:$E$17</c:f>
              <c:numCache>
                <c:formatCode>0.0</c:formatCode>
                <c:ptCount val="3"/>
                <c:pt idx="0">
                  <c:v>91.669999999999987</c:v>
                </c:pt>
                <c:pt idx="1">
                  <c:v>88.33</c:v>
                </c:pt>
                <c:pt idx="2">
                  <c:v>88.75</c:v>
                </c:pt>
              </c:numCache>
            </c:numRef>
          </c:val>
        </c:ser>
        <c:axId val="109400448"/>
        <c:axId val="109401984"/>
      </c:barChart>
      <c:catAx>
        <c:axId val="109400448"/>
        <c:scaling>
          <c:orientation val="minMax"/>
        </c:scaling>
        <c:axPos val="b"/>
        <c:tickLblPos val="nextTo"/>
        <c:crossAx val="109401984"/>
        <c:crosses val="autoZero"/>
        <c:auto val="1"/>
        <c:lblAlgn val="ctr"/>
        <c:lblOffset val="100"/>
      </c:catAx>
      <c:valAx>
        <c:axId val="109401984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9400448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RESULTS!$C$18:$E$18</c:f>
              <c:numCache>
                <c:formatCode>0.0</c:formatCode>
                <c:ptCount val="3"/>
                <c:pt idx="0">
                  <c:v>86.669999999999987</c:v>
                </c:pt>
                <c:pt idx="1">
                  <c:v>98.33</c:v>
                </c:pt>
                <c:pt idx="2">
                  <c:v>93.75</c:v>
                </c:pt>
              </c:numCache>
            </c:numRef>
          </c:val>
        </c:ser>
        <c:axId val="109421696"/>
        <c:axId val="109423232"/>
      </c:barChart>
      <c:catAx>
        <c:axId val="109421696"/>
        <c:scaling>
          <c:orientation val="minMax"/>
        </c:scaling>
        <c:axPos val="b"/>
        <c:tickLblPos val="nextTo"/>
        <c:crossAx val="109423232"/>
        <c:crosses val="autoZero"/>
        <c:auto val="1"/>
        <c:lblAlgn val="ctr"/>
        <c:lblOffset val="100"/>
      </c:catAx>
      <c:valAx>
        <c:axId val="109423232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9421696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axId val="109614208"/>
        <c:axId val="109615744"/>
      </c:barChart>
      <c:catAx>
        <c:axId val="109614208"/>
        <c:scaling>
          <c:orientation val="minMax"/>
        </c:scaling>
        <c:axPos val="b"/>
        <c:tickLblPos val="nextTo"/>
        <c:crossAx val="109615744"/>
        <c:crosses val="autoZero"/>
        <c:auto val="1"/>
        <c:lblAlgn val="ctr"/>
        <c:lblOffset val="100"/>
      </c:catAx>
      <c:valAx>
        <c:axId val="109615744"/>
        <c:scaling>
          <c:orientation val="minMax"/>
        </c:scaling>
        <c:axPos val="l"/>
        <c:majorGridlines/>
        <c:numFmt formatCode="General" sourceLinked="1"/>
        <c:tickLblPos val="nextTo"/>
        <c:crossAx val="10961420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RESULTS!$C$19:$E$19</c:f>
              <c:numCache>
                <c:formatCode>0.0</c:formatCode>
                <c:ptCount val="3"/>
                <c:pt idx="0">
                  <c:v>88.33</c:v>
                </c:pt>
                <c:pt idx="1">
                  <c:v>88.33</c:v>
                </c:pt>
                <c:pt idx="2">
                  <c:v>87.5</c:v>
                </c:pt>
              </c:numCache>
            </c:numRef>
          </c:val>
        </c:ser>
        <c:axId val="109451520"/>
        <c:axId val="109465600"/>
      </c:barChart>
      <c:catAx>
        <c:axId val="109451520"/>
        <c:scaling>
          <c:orientation val="minMax"/>
        </c:scaling>
        <c:axPos val="b"/>
        <c:tickLblPos val="nextTo"/>
        <c:crossAx val="109465600"/>
        <c:crosses val="autoZero"/>
        <c:auto val="1"/>
        <c:lblAlgn val="ctr"/>
        <c:lblOffset val="100"/>
      </c:catAx>
      <c:valAx>
        <c:axId val="109465600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9451520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RESULTS!$C$20:$E$20</c:f>
              <c:numCache>
                <c:formatCode>0.0</c:formatCode>
                <c:ptCount val="3"/>
                <c:pt idx="0">
                  <c:v>90</c:v>
                </c:pt>
                <c:pt idx="1">
                  <c:v>93.3</c:v>
                </c:pt>
                <c:pt idx="2">
                  <c:v>86.25</c:v>
                </c:pt>
              </c:numCache>
            </c:numRef>
          </c:val>
        </c:ser>
        <c:axId val="109480960"/>
        <c:axId val="109490944"/>
      </c:barChart>
      <c:catAx>
        <c:axId val="109480960"/>
        <c:scaling>
          <c:orientation val="minMax"/>
        </c:scaling>
        <c:axPos val="b"/>
        <c:tickLblPos val="nextTo"/>
        <c:crossAx val="109490944"/>
        <c:crosses val="autoZero"/>
        <c:auto val="1"/>
        <c:lblAlgn val="ctr"/>
        <c:lblOffset val="100"/>
      </c:catAx>
      <c:valAx>
        <c:axId val="109490944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9480960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RESULTS!$C$21:$E$21</c:f>
              <c:numCache>
                <c:formatCode>0.0</c:formatCode>
                <c:ptCount val="3"/>
                <c:pt idx="0">
                  <c:v>85</c:v>
                </c:pt>
                <c:pt idx="1">
                  <c:v>85</c:v>
                </c:pt>
                <c:pt idx="2">
                  <c:v>90</c:v>
                </c:pt>
              </c:numCache>
            </c:numRef>
          </c:val>
        </c:ser>
        <c:axId val="109531520"/>
        <c:axId val="109533056"/>
      </c:barChart>
      <c:catAx>
        <c:axId val="109531520"/>
        <c:scaling>
          <c:orientation val="minMax"/>
        </c:scaling>
        <c:axPos val="b"/>
        <c:tickLblPos val="nextTo"/>
        <c:crossAx val="109533056"/>
        <c:crosses val="autoZero"/>
        <c:auto val="1"/>
        <c:lblAlgn val="ctr"/>
        <c:lblOffset val="100"/>
      </c:catAx>
      <c:valAx>
        <c:axId val="109533056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9531520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val>
            <c:numRef>
              <c:f>RESULTS!$C$22:$E$22</c:f>
              <c:numCache>
                <c:formatCode>0.0</c:formatCode>
                <c:ptCount val="3"/>
                <c:pt idx="0">
                  <c:v>91.669999999999987</c:v>
                </c:pt>
                <c:pt idx="1">
                  <c:v>93.33</c:v>
                </c:pt>
                <c:pt idx="2">
                  <c:v>92.5</c:v>
                </c:pt>
              </c:numCache>
            </c:numRef>
          </c:val>
        </c:ser>
        <c:axId val="109556864"/>
        <c:axId val="109558400"/>
      </c:barChart>
      <c:catAx>
        <c:axId val="109556864"/>
        <c:scaling>
          <c:orientation val="minMax"/>
        </c:scaling>
        <c:axPos val="b"/>
        <c:tickLblPos val="nextTo"/>
        <c:crossAx val="109558400"/>
        <c:crosses val="autoZero"/>
        <c:auto val="1"/>
        <c:lblAlgn val="ctr"/>
        <c:lblOffset val="100"/>
      </c:catAx>
      <c:valAx>
        <c:axId val="109558400"/>
        <c:scaling>
          <c:orientation val="minMax"/>
          <c:max val="100"/>
          <c:min val="74"/>
        </c:scaling>
        <c:axPos val="l"/>
        <c:majorGridlines/>
        <c:numFmt formatCode="0.0" sourceLinked="1"/>
        <c:tickLblPos val="nextTo"/>
        <c:crossAx val="109556864"/>
        <c:crosses val="autoZero"/>
        <c:crossBetween val="between"/>
        <c:majorUnit val="2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0908867645998894E-2"/>
          <c:y val="0.10544530742033802"/>
          <c:w val="0.82301279467391331"/>
          <c:h val="0.76324898306858902"/>
        </c:manualLayout>
      </c:layout>
      <c:barChart>
        <c:barDir val="col"/>
        <c:grouping val="clustered"/>
        <c:ser>
          <c:idx val="1"/>
          <c:order val="0"/>
          <c:val>
            <c:numRef>
              <c:f>Sheet1!$B$5:$F$5</c:f>
              <c:numCache>
                <c:formatCode>General</c:formatCode>
                <c:ptCount val="5"/>
                <c:pt idx="2">
                  <c:v>1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</c:ser>
        <c:axId val="65996672"/>
        <c:axId val="65998208"/>
      </c:barChart>
      <c:catAx>
        <c:axId val="65996672"/>
        <c:scaling>
          <c:orientation val="minMax"/>
        </c:scaling>
        <c:axPos val="b"/>
        <c:tickLblPos val="nextTo"/>
        <c:crossAx val="65998208"/>
        <c:crosses val="autoZero"/>
        <c:auto val="1"/>
        <c:lblAlgn val="ctr"/>
        <c:lblOffset val="100"/>
      </c:catAx>
      <c:valAx>
        <c:axId val="65998208"/>
        <c:scaling>
          <c:orientation val="minMax"/>
        </c:scaling>
        <c:axPos val="l"/>
        <c:majorGridlines/>
        <c:numFmt formatCode="General" sourceLinked="1"/>
        <c:tickLblPos val="nextTo"/>
        <c:crossAx val="65996672"/>
        <c:crosses val="autoZero"/>
        <c:crossBetween val="between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val>
            <c:numRef>
              <c:f>Sheet1!$B$6:$F$6</c:f>
              <c:numCache>
                <c:formatCode>General</c:formatCode>
                <c:ptCount val="5"/>
                <c:pt idx="2">
                  <c:v>2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axId val="67901696"/>
        <c:axId val="67903488"/>
      </c:barChart>
      <c:catAx>
        <c:axId val="67901696"/>
        <c:scaling>
          <c:orientation val="minMax"/>
        </c:scaling>
        <c:axPos val="b"/>
        <c:tickLblPos val="nextTo"/>
        <c:crossAx val="67903488"/>
        <c:crosses val="autoZero"/>
        <c:auto val="1"/>
        <c:lblAlgn val="ctr"/>
        <c:lblOffset val="100"/>
      </c:catAx>
      <c:valAx>
        <c:axId val="67903488"/>
        <c:scaling>
          <c:orientation val="minMax"/>
        </c:scaling>
        <c:axPos val="l"/>
        <c:majorGridlines/>
        <c:numFmt formatCode="General" sourceLinked="1"/>
        <c:tickLblPos val="nextTo"/>
        <c:crossAx val="67901696"/>
        <c:crosses val="autoZero"/>
        <c:crossBetween val="between"/>
      </c:valAx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3500984839357746E-2"/>
          <c:y val="5.4893883369105327E-2"/>
          <c:w val="0.76629024496937914"/>
          <c:h val="0.8326195683872849"/>
        </c:manualLayout>
      </c:layout>
      <c:barChart>
        <c:barDir val="col"/>
        <c:grouping val="clustered"/>
        <c:ser>
          <c:idx val="1"/>
          <c:order val="0"/>
          <c:val>
            <c:numRef>
              <c:f>Sheet1!$B$7:$F$7</c:f>
              <c:numCache>
                <c:formatCode>General</c:formatCode>
                <c:ptCount val="5"/>
                <c:pt idx="3">
                  <c:v>5</c:v>
                </c:pt>
                <c:pt idx="4">
                  <c:v>7</c:v>
                </c:pt>
              </c:numCache>
            </c:numRef>
          </c:val>
        </c:ser>
        <c:axId val="67509248"/>
        <c:axId val="67932928"/>
      </c:barChart>
      <c:catAx>
        <c:axId val="67509248"/>
        <c:scaling>
          <c:orientation val="minMax"/>
        </c:scaling>
        <c:axPos val="b"/>
        <c:tickLblPos val="nextTo"/>
        <c:crossAx val="67932928"/>
        <c:crosses val="autoZero"/>
        <c:auto val="1"/>
        <c:lblAlgn val="ctr"/>
        <c:lblOffset val="100"/>
      </c:catAx>
      <c:valAx>
        <c:axId val="67932928"/>
        <c:scaling>
          <c:orientation val="minMax"/>
        </c:scaling>
        <c:axPos val="l"/>
        <c:majorGridlines/>
        <c:numFmt formatCode="General" sourceLinked="1"/>
        <c:tickLblPos val="nextTo"/>
        <c:crossAx val="67509248"/>
        <c:crosses val="autoZero"/>
        <c:crossBetween val="between"/>
      </c:valAx>
    </c:plotArea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6238407699037619E-2"/>
          <c:y val="7.4548702245552642E-2"/>
          <c:w val="0.76629024496937914"/>
          <c:h val="0.8326195683872849"/>
        </c:manualLayout>
      </c:layout>
      <c:barChart>
        <c:barDir val="col"/>
        <c:grouping val="clustered"/>
        <c:ser>
          <c:idx val="1"/>
          <c:order val="0"/>
          <c:val>
            <c:numRef>
              <c:f>Sheet1!$B$9:$F$9</c:f>
              <c:numCache>
                <c:formatCode>General</c:formatCode>
                <c:ptCount val="5"/>
                <c:pt idx="2">
                  <c:v>2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</c:ser>
        <c:axId val="165928320"/>
        <c:axId val="166003840"/>
      </c:barChart>
      <c:catAx>
        <c:axId val="165928320"/>
        <c:scaling>
          <c:orientation val="minMax"/>
        </c:scaling>
        <c:axPos val="b"/>
        <c:tickLblPos val="nextTo"/>
        <c:crossAx val="166003840"/>
        <c:crosses val="autoZero"/>
        <c:auto val="1"/>
        <c:lblAlgn val="ctr"/>
        <c:lblOffset val="100"/>
      </c:catAx>
      <c:valAx>
        <c:axId val="166003840"/>
        <c:scaling>
          <c:orientation val="minMax"/>
        </c:scaling>
        <c:axPos val="l"/>
        <c:majorGridlines/>
        <c:numFmt formatCode="General" sourceLinked="1"/>
        <c:tickLblPos val="nextTo"/>
        <c:crossAx val="165928320"/>
        <c:crosses val="autoZero"/>
        <c:crossBetween val="between"/>
      </c:valAx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axId val="165742848"/>
        <c:axId val="171439232"/>
      </c:barChart>
      <c:catAx>
        <c:axId val="165742848"/>
        <c:scaling>
          <c:orientation val="minMax"/>
        </c:scaling>
        <c:axPos val="b"/>
        <c:tickLblPos val="nextTo"/>
        <c:crossAx val="171439232"/>
        <c:crosses val="autoZero"/>
        <c:auto val="1"/>
        <c:lblAlgn val="ctr"/>
        <c:lblOffset val="100"/>
      </c:catAx>
      <c:valAx>
        <c:axId val="171439232"/>
        <c:scaling>
          <c:orientation val="minMax"/>
        </c:scaling>
        <c:axPos val="l"/>
        <c:numFmt formatCode="General" sourceLinked="1"/>
        <c:tickLblPos val="nextTo"/>
        <c:crossAx val="16574284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val>
            <c:numRef>
              <c:f>Sheet1!$B$10:$F$10</c:f>
              <c:numCache>
                <c:formatCode>General</c:formatCode>
                <c:ptCount val="5"/>
                <c:pt idx="3">
                  <c:v>6</c:v>
                </c:pt>
                <c:pt idx="4">
                  <c:v>6</c:v>
                </c:pt>
              </c:numCache>
            </c:numRef>
          </c:val>
        </c:ser>
        <c:axId val="171505152"/>
        <c:axId val="171506688"/>
      </c:barChart>
      <c:catAx>
        <c:axId val="171505152"/>
        <c:scaling>
          <c:orientation val="minMax"/>
        </c:scaling>
        <c:axPos val="b"/>
        <c:tickLblPos val="nextTo"/>
        <c:crossAx val="171506688"/>
        <c:crosses val="autoZero"/>
        <c:auto val="1"/>
        <c:lblAlgn val="ctr"/>
        <c:lblOffset val="100"/>
      </c:catAx>
      <c:valAx>
        <c:axId val="171506688"/>
        <c:scaling>
          <c:orientation val="minMax"/>
        </c:scaling>
        <c:axPos val="l"/>
        <c:majorGridlines/>
        <c:numFmt formatCode="General" sourceLinked="1"/>
        <c:tickLblPos val="nextTo"/>
        <c:crossAx val="171505152"/>
        <c:crosses val="autoZero"/>
        <c:crossBetween val="between"/>
      </c:valAx>
    </c:plotArea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21/09/2018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097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8080"/>
            <a:ext cx="8229600" cy="834941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761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21/09/2018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758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21/09/2018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120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761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21/09/2018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57200" y="95575"/>
            <a:ext cx="8229600" cy="603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9854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21/09/2018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604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8080"/>
            <a:ext cx="8229600" cy="834941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21/09/2018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062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08080"/>
            <a:ext cx="8229600" cy="834941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cs typeface="Calibri"/>
              </a:defRPr>
            </a:lvl1pPr>
          </a:lstStyle>
          <a:p>
            <a:r>
              <a:rPr lang="it-IT" dirty="0" smtClean="0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21/09/2018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476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21/09/2018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0152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21/09/2018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270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21/09/2018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462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0FDF-84CF-3C4F-97E5-1D5B69618E25}" type="datetimeFigureOut">
              <a:rPr lang="it-IT" smtClean="0"/>
              <a:pPr/>
              <a:t>21/09/2018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141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piedipagine pwp inven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765447"/>
            <a:ext cx="6019800" cy="1092552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0FDF-84CF-3C4F-97E5-1D5B69618E25}" type="datetimeFigureOut">
              <a:rPr lang="it-IT" smtClean="0"/>
              <a:pPr/>
              <a:t>21/09/2018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6B43-56B5-4B42-A661-C4A23364DB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Immagine 6" descr="logo Erasmus +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3473" y="6205548"/>
            <a:ext cx="2056063" cy="589237"/>
          </a:xfrm>
          <a:prstGeom prst="rect">
            <a:avLst/>
          </a:prstGeom>
        </p:spPr>
      </p:pic>
      <p:pic>
        <p:nvPicPr>
          <p:cNvPr id="9" name="Immagine 8" descr="intestazione pwp invent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8285"/>
          </a:xfrm>
          <a:prstGeom prst="rect">
            <a:avLst/>
          </a:prstGeom>
        </p:spPr>
      </p:pic>
      <p:pic>
        <p:nvPicPr>
          <p:cNvPr id="11" name="Immagine 10" descr="invent LOGO white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8619" y="119052"/>
            <a:ext cx="1758504" cy="5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01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Titillium Bold"/>
          <a:ea typeface="+mj-ea"/>
          <a:cs typeface="Titillium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442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INTERNAL EVALUATIONS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OF </a:t>
            </a:r>
            <a:r>
              <a:rPr lang="en-US" sz="4000" b="1" dirty="0" smtClean="0">
                <a:solidFill>
                  <a:schemeClr val="tx1"/>
                </a:solidFill>
              </a:rPr>
              <a:t>INVENT</a:t>
            </a:r>
            <a:r>
              <a:rPr lang="en-US" b="1" dirty="0" smtClean="0">
                <a:solidFill>
                  <a:schemeClr val="tx1"/>
                </a:solidFill>
              </a:rPr>
              <a:t> PROJECT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Comparison of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and final evaluation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7267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How do you evaluate the extent to which the consortium commits time and resources as required by the Work Plan?</a:t>
            </a:r>
            <a:endParaRPr lang="el-GR" sz="16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 smtClean="0"/>
              <a:t>How do you evaluate the consortium’s efficiency to resolve problems?</a:t>
            </a:r>
            <a:endParaRPr lang="el-GR" sz="1600" dirty="0"/>
          </a:p>
        </p:txBody>
      </p:sp>
      <p:graphicFrame>
        <p:nvGraphicFramePr>
          <p:cNvPr id="7" name="4 - Γράφημα"/>
          <p:cNvGraphicFramePr>
            <a:graphicFrameLocks noGrp="1"/>
          </p:cNvGraphicFramePr>
          <p:nvPr>
            <p:ph sz="half" idx="2"/>
          </p:nvPr>
        </p:nvGraphicFramePr>
        <p:xfrm>
          <a:off x="647114" y="2554703"/>
          <a:ext cx="3850274" cy="312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5 - Γράφημα"/>
          <p:cNvGraphicFramePr>
            <a:graphicFrameLocks noGrp="1"/>
          </p:cNvGraphicFramePr>
          <p:nvPr>
            <p:ph sz="quarter" idx="4"/>
          </p:nvPr>
        </p:nvGraphicFramePr>
        <p:xfrm>
          <a:off x="4965896" y="2639109"/>
          <a:ext cx="3376246" cy="304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How do you evaluate the effectiveness and clarity of the communication among the partners and the Project Coordinator?</a:t>
            </a:r>
            <a:endParaRPr lang="el-GR" sz="16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 smtClean="0"/>
              <a:t>How do you evaluate the effectiveness and clarity of communication with other agencies </a:t>
            </a:r>
            <a:r>
              <a:rPr lang="en-US" sz="1600" dirty="0" err="1" smtClean="0"/>
              <a:t>eg</a:t>
            </a:r>
            <a:r>
              <a:rPr lang="en-US" sz="1600" dirty="0" smtClean="0"/>
              <a:t>. the National Agency, EEA Grants Managing Authority?</a:t>
            </a:r>
            <a:endParaRPr lang="el-GR" sz="1600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907367" y="2456229"/>
          <a:ext cx="3217228" cy="303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- Θέση περιεχομένου"/>
          <p:cNvGraphicFramePr>
            <a:graphicFrameLocks noGrp="1"/>
          </p:cNvGraphicFramePr>
          <p:nvPr>
            <p:ph sz="quarter" idx="4"/>
          </p:nvPr>
        </p:nvGraphicFramePr>
        <p:xfrm>
          <a:off x="4979963" y="2174875"/>
          <a:ext cx="3158197" cy="357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How do you evaluate the commitment and proportionate involvement of all partners?</a:t>
            </a:r>
            <a:endParaRPr lang="el-GR" sz="16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 smtClean="0"/>
              <a:t>How do you evaluate the arrangements for the implementation of the work packages and the administration of budgets?</a:t>
            </a:r>
            <a:endParaRPr lang="el-GR" sz="1600" dirty="0"/>
          </a:p>
        </p:txBody>
      </p:sp>
      <p:graphicFrame>
        <p:nvGraphicFramePr>
          <p:cNvPr id="7" name="8 - Γράφημα"/>
          <p:cNvGraphicFramePr>
            <a:graphicFrameLocks noGrp="1"/>
          </p:cNvGraphicFramePr>
          <p:nvPr>
            <p:ph sz="half" idx="2"/>
          </p:nvPr>
        </p:nvGraphicFramePr>
        <p:xfrm>
          <a:off x="1111347" y="2371823"/>
          <a:ext cx="3034348" cy="325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9 - Γράφημα"/>
          <p:cNvGraphicFramePr>
            <a:graphicFrameLocks noGrp="1"/>
          </p:cNvGraphicFramePr>
          <p:nvPr>
            <p:ph sz="quarter" idx="4"/>
          </p:nvPr>
        </p:nvGraphicFramePr>
        <p:xfrm>
          <a:off x="5036234" y="2357755"/>
          <a:ext cx="3341077" cy="326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How do you evaluate the effectiveness of the project co-ordination?</a:t>
            </a:r>
            <a:endParaRPr lang="el-GR" sz="16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 smtClean="0"/>
              <a:t>How do you evaluate the professional competence and commitment displayed by the PC?</a:t>
            </a:r>
            <a:endParaRPr lang="el-GR" sz="1600" dirty="0"/>
          </a:p>
        </p:txBody>
      </p:sp>
      <p:graphicFrame>
        <p:nvGraphicFramePr>
          <p:cNvPr id="7" name="11 - Γράφημα"/>
          <p:cNvGraphicFramePr>
            <a:graphicFrameLocks noGrp="1"/>
          </p:cNvGraphicFramePr>
          <p:nvPr>
            <p:ph sz="half" idx="2"/>
          </p:nvPr>
        </p:nvGraphicFramePr>
        <p:xfrm>
          <a:off x="858129" y="2456229"/>
          <a:ext cx="3386040" cy="338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12 - Γράφημα"/>
          <p:cNvGraphicFramePr>
            <a:graphicFrameLocks noGrp="1"/>
          </p:cNvGraphicFramePr>
          <p:nvPr>
            <p:ph sz="quarter" idx="4"/>
          </p:nvPr>
        </p:nvGraphicFramePr>
        <p:xfrm>
          <a:off x="4867421" y="2399958"/>
          <a:ext cx="3383280" cy="3438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How do you evaluate the quality of the relationship among the partners and team-development?</a:t>
            </a:r>
            <a:endParaRPr lang="el-GR" sz="16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 smtClean="0"/>
              <a:t>How do you evaluate the quality of the project monitoring and evaluation processes?</a:t>
            </a:r>
            <a:endParaRPr lang="el-GR" sz="1600" dirty="0"/>
          </a:p>
        </p:txBody>
      </p:sp>
      <p:graphicFrame>
        <p:nvGraphicFramePr>
          <p:cNvPr id="8" name="15 - Γράφημα"/>
          <p:cNvGraphicFramePr>
            <a:graphicFrameLocks noGrp="1"/>
          </p:cNvGraphicFramePr>
          <p:nvPr>
            <p:ph sz="quarter" idx="4"/>
          </p:nvPr>
        </p:nvGraphicFramePr>
        <p:xfrm>
          <a:off x="5148775" y="2174875"/>
          <a:ext cx="3538025" cy="346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16 - Γράφημα"/>
          <p:cNvGraphicFramePr>
            <a:graphicFrameLocks noGrp="1"/>
          </p:cNvGraphicFramePr>
          <p:nvPr>
            <p:ph sz="half" idx="2"/>
          </p:nvPr>
        </p:nvGraphicFramePr>
        <p:xfrm>
          <a:off x="1209822" y="2174875"/>
          <a:ext cx="3287566" cy="346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How do you evaluate the quality of the project information/results dissemination arrangements?</a:t>
            </a:r>
            <a:endParaRPr lang="el-GR" sz="16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 smtClean="0"/>
              <a:t>How do you evaluate the adherence to the Work Plan by all partners?</a:t>
            </a:r>
            <a:endParaRPr lang="el-GR" sz="1600" dirty="0"/>
          </a:p>
        </p:txBody>
      </p:sp>
      <p:graphicFrame>
        <p:nvGraphicFramePr>
          <p:cNvPr id="7" name="17 - Γράφημα"/>
          <p:cNvGraphicFramePr>
            <a:graphicFrameLocks noGrp="1"/>
          </p:cNvGraphicFramePr>
          <p:nvPr>
            <p:ph sz="half" idx="2"/>
          </p:nvPr>
        </p:nvGraphicFramePr>
        <p:xfrm>
          <a:off x="745589" y="2470296"/>
          <a:ext cx="3470446" cy="345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18 - Γράφημα"/>
          <p:cNvGraphicFramePr>
            <a:graphicFrameLocks noGrp="1"/>
          </p:cNvGraphicFramePr>
          <p:nvPr>
            <p:ph sz="quarter" idx="4"/>
          </p:nvPr>
        </p:nvGraphicFramePr>
        <p:xfrm>
          <a:off x="4881490" y="2470296"/>
          <a:ext cx="3453618" cy="333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How do you evaluate the deviations from the Work Plan? If any, were they based on well-considered reasons and mutual agreement?</a:t>
            </a:r>
            <a:endParaRPr lang="el-GR" sz="16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 smtClean="0"/>
              <a:t>How do you evaluate the quality of the project in terms of its short, medium and long term impact at local/regional/national/European level?</a:t>
            </a:r>
            <a:endParaRPr lang="el-GR" sz="1600" dirty="0"/>
          </a:p>
        </p:txBody>
      </p:sp>
      <p:graphicFrame>
        <p:nvGraphicFramePr>
          <p:cNvPr id="7" name="19 - Γράφημα"/>
          <p:cNvGraphicFramePr>
            <a:graphicFrameLocks noGrp="1"/>
          </p:cNvGraphicFramePr>
          <p:nvPr>
            <p:ph sz="half" idx="2"/>
          </p:nvPr>
        </p:nvGraphicFramePr>
        <p:xfrm>
          <a:off x="759655" y="2343687"/>
          <a:ext cx="3428243" cy="346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0 - Γράφημα"/>
          <p:cNvGraphicFramePr>
            <a:graphicFrameLocks noGrp="1"/>
          </p:cNvGraphicFramePr>
          <p:nvPr>
            <p:ph sz="quarter" idx="4"/>
          </p:nvPr>
        </p:nvGraphicFramePr>
        <p:xfrm>
          <a:off x="4951828" y="2442161"/>
          <a:ext cx="3552092" cy="336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How do you evaluate the quality of materials/guides/reports/products throughout the life-cycle of the project?</a:t>
            </a:r>
            <a:endParaRPr lang="el-GR" sz="16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 smtClean="0"/>
              <a:t>How do you evaluate the support from within your partner organization, in terms of managerial support, specialized support or peer support?</a:t>
            </a:r>
            <a:endParaRPr lang="el-GR" sz="1600" dirty="0"/>
          </a:p>
        </p:txBody>
      </p:sp>
      <p:graphicFrame>
        <p:nvGraphicFramePr>
          <p:cNvPr id="7" name="21 - Γράφημα"/>
          <p:cNvGraphicFramePr>
            <a:graphicFrameLocks noGrp="1"/>
          </p:cNvGraphicFramePr>
          <p:nvPr>
            <p:ph sz="half" idx="2"/>
          </p:nvPr>
        </p:nvGraphicFramePr>
        <p:xfrm>
          <a:off x="661181" y="2428093"/>
          <a:ext cx="3540785" cy="350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2 - Γράφημα"/>
          <p:cNvGraphicFramePr>
            <a:graphicFrameLocks noGrp="1"/>
          </p:cNvGraphicFramePr>
          <p:nvPr>
            <p:ph sz="quarter" idx="4"/>
          </p:nvPr>
        </p:nvGraphicFramePr>
        <p:xfrm>
          <a:off x="4825218" y="2442161"/>
          <a:ext cx="3678702" cy="349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How do you evaluate the sufficiency, range and suitability of project resources, including, where appropriate, technology resources?</a:t>
            </a:r>
            <a:endParaRPr lang="el-GR" sz="16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 smtClean="0"/>
              <a:t>How do you evaluate the sharing of resources/expertise between transnational partners?</a:t>
            </a:r>
            <a:endParaRPr lang="el-GR" sz="1600" dirty="0"/>
          </a:p>
        </p:txBody>
      </p:sp>
      <p:graphicFrame>
        <p:nvGraphicFramePr>
          <p:cNvPr id="7" name="23 - Γράφημα"/>
          <p:cNvGraphicFramePr>
            <a:graphicFrameLocks noGrp="1"/>
          </p:cNvGraphicFramePr>
          <p:nvPr>
            <p:ph sz="half" idx="2"/>
          </p:nvPr>
        </p:nvGraphicFramePr>
        <p:xfrm>
          <a:off x="942534" y="2659893"/>
          <a:ext cx="3554853" cy="346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4 - Γράφημα"/>
          <p:cNvGraphicFramePr>
            <a:graphicFrameLocks noGrp="1"/>
          </p:cNvGraphicFramePr>
          <p:nvPr>
            <p:ph sz="quarter" idx="4"/>
          </p:nvPr>
        </p:nvGraphicFramePr>
        <p:xfrm>
          <a:off x="5078437" y="2385891"/>
          <a:ext cx="3256671" cy="374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WP5 </a:t>
            </a:r>
            <a:r>
              <a:rPr lang="en-US" dirty="0">
                <a:solidFill>
                  <a:schemeClr val="tx1"/>
                </a:solidFill>
              </a:rPr>
              <a:t>- Project assurance and efficiency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5.2. Monitoring, Evaluation and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Quality Plan</a:t>
            </a:r>
            <a:r>
              <a:rPr lang="en-US" dirty="0"/>
              <a:t/>
            </a:r>
            <a:br>
              <a:rPr lang="en-US" dirty="0"/>
            </a:br>
            <a:r>
              <a:rPr lang="it-IT" dirty="0"/>
              <a:t/>
            </a:r>
            <a:br>
              <a:rPr lang="it-IT" dirty="0"/>
            </a:br>
            <a:r>
              <a:rPr lang="en-US" dirty="0" smtClean="0"/>
              <a:t>, </a:t>
            </a:r>
            <a:r>
              <a:rPr lang="en-US" dirty="0"/>
              <a:t>Evaluation and </a:t>
            </a:r>
            <a:r>
              <a:rPr lang="en-US" dirty="0" smtClean="0"/>
              <a:t>Quality PlanWP5 - Project assurance and efficiency </a:t>
            </a:r>
            <a:br>
              <a:rPr lang="en-US" dirty="0" smtClean="0"/>
            </a:br>
            <a:r>
              <a:rPr lang="en-US" dirty="0" smtClean="0"/>
              <a:t>5.2. Monitoring, Evaluation and Quality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Jordan, September 2018, </a:t>
            </a:r>
            <a:r>
              <a:rPr lang="it-IT" dirty="0"/>
              <a:t>CRE.THI.DEV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2846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How do you evaluate the extent to which technology and other resources are used effectively and innovatively?</a:t>
            </a:r>
            <a:endParaRPr lang="el-GR" sz="16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 smtClean="0"/>
              <a:t>How do you evaluate the link between project </a:t>
            </a:r>
            <a:r>
              <a:rPr lang="en-US" sz="1600" dirty="0" err="1" smtClean="0"/>
              <a:t>workplan</a:t>
            </a:r>
            <a:r>
              <a:rPr lang="en-US" sz="1600" dirty="0" smtClean="0"/>
              <a:t> and cost-effective use of resources?</a:t>
            </a:r>
            <a:endParaRPr lang="el-GR" sz="1600" dirty="0"/>
          </a:p>
        </p:txBody>
      </p:sp>
      <p:graphicFrame>
        <p:nvGraphicFramePr>
          <p:cNvPr id="7" name="25 - Γράφημα"/>
          <p:cNvGraphicFramePr>
            <a:graphicFrameLocks noGrp="1"/>
          </p:cNvGraphicFramePr>
          <p:nvPr>
            <p:ph sz="half" idx="2"/>
          </p:nvPr>
        </p:nvGraphicFramePr>
        <p:xfrm>
          <a:off x="984738" y="2174875"/>
          <a:ext cx="3512650" cy="370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6 - Γράφημα"/>
          <p:cNvGraphicFramePr>
            <a:graphicFrameLocks noGrp="1"/>
          </p:cNvGraphicFramePr>
          <p:nvPr>
            <p:ph sz="quarter" idx="4"/>
          </p:nvPr>
        </p:nvGraphicFramePr>
        <p:xfrm>
          <a:off x="5050303" y="2174875"/>
          <a:ext cx="3636498" cy="370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Thank you for your attention</a:t>
            </a:r>
            <a:endParaRPr lang="el-GR" b="1" i="1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Evaluation of the meeting in Athens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(October 2017)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6477" y="5234186"/>
            <a:ext cx="3672840" cy="122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72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do you evaluate the agenda of the meeting? (</a:t>
            </a:r>
            <a:r>
              <a:rPr lang="en-US" dirty="0" smtClean="0"/>
              <a:t>90,0% </a:t>
            </a:r>
            <a:r>
              <a:rPr lang="en-US" dirty="0"/>
              <a:t>satisfaction)</a:t>
            </a:r>
          </a:p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4038600" cy="4525963"/>
          </a:xfrm>
        </p:spPr>
        <p:txBody>
          <a:bodyPr/>
          <a:lstStyle/>
          <a:p>
            <a:r>
              <a:rPr lang="en-US" dirty="0"/>
              <a:t>What is you opinion of the general organization and facilities of the meeting?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93,3% </a:t>
            </a:r>
            <a:r>
              <a:rPr lang="en-US" dirty="0"/>
              <a:t>satisfaction)</a:t>
            </a:r>
          </a:p>
          <a:p>
            <a:endParaRPr lang="el-GR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8892410"/>
              </p:ext>
            </p:extLst>
          </p:nvPr>
        </p:nvGraphicFramePr>
        <p:xfrm>
          <a:off x="693174" y="3768213"/>
          <a:ext cx="3554361" cy="214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9877208"/>
              </p:ext>
            </p:extLst>
          </p:nvPr>
        </p:nvGraphicFramePr>
        <p:xfrm>
          <a:off x="4925961" y="3891782"/>
          <a:ext cx="3760839" cy="223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8010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you opinion of the venue of the meeting? (93,3% satisfaction)</a:t>
            </a:r>
          </a:p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do you evaluate access to the venue of the meeting? </a:t>
            </a:r>
            <a:r>
              <a:rPr lang="en-US" dirty="0" smtClean="0"/>
              <a:t>(85% </a:t>
            </a:r>
            <a:r>
              <a:rPr lang="en-US" dirty="0"/>
              <a:t>satisfaction)</a:t>
            </a:r>
          </a:p>
          <a:p>
            <a:endParaRPr lang="el-GR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08989605"/>
              </p:ext>
            </p:extLst>
          </p:nvPr>
        </p:nvGraphicFramePr>
        <p:xfrm>
          <a:off x="353961" y="3429000"/>
          <a:ext cx="4141839" cy="245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2890001"/>
              </p:ext>
            </p:extLst>
          </p:nvPr>
        </p:nvGraphicFramePr>
        <p:xfrm>
          <a:off x="457200" y="3591232"/>
          <a:ext cx="3746090" cy="193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0371111"/>
              </p:ext>
            </p:extLst>
          </p:nvPr>
        </p:nvGraphicFramePr>
        <p:xfrm>
          <a:off x="4911213" y="3591232"/>
          <a:ext cx="3657600" cy="2308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91452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9981"/>
            <a:ext cx="4038600" cy="4525963"/>
          </a:xfrm>
        </p:spPr>
        <p:txBody>
          <a:bodyPr/>
          <a:lstStyle/>
          <a:p>
            <a:r>
              <a:rPr lang="en-US" dirty="0"/>
              <a:t>How do you evaluate the presentations by the members of the consortium </a:t>
            </a:r>
            <a:r>
              <a:rPr lang="en-US" dirty="0" smtClean="0"/>
              <a:t>(91,7% </a:t>
            </a:r>
            <a:r>
              <a:rPr lang="en-US" dirty="0"/>
              <a:t>satisfaction)</a:t>
            </a:r>
          </a:p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9981"/>
            <a:ext cx="4038600" cy="4525963"/>
          </a:xfrm>
        </p:spPr>
        <p:txBody>
          <a:bodyPr/>
          <a:lstStyle/>
          <a:p>
            <a:r>
              <a:rPr lang="en-US" dirty="0"/>
              <a:t>Was the timetable respected? (86,7% satisfaction)</a:t>
            </a:r>
          </a:p>
          <a:p>
            <a:endParaRPr lang="el-GR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1378139"/>
              </p:ext>
            </p:extLst>
          </p:nvPr>
        </p:nvGraphicFramePr>
        <p:xfrm>
          <a:off x="589935" y="3803292"/>
          <a:ext cx="3569110" cy="226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7392559"/>
              </p:ext>
            </p:extLst>
          </p:nvPr>
        </p:nvGraphicFramePr>
        <p:xfrm>
          <a:off x="4911213" y="3582067"/>
          <a:ext cx="3613355" cy="235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6118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To which extent did the meeting live up to your expectations? </a:t>
            </a:r>
            <a:r>
              <a:rPr lang="en-US" sz="2400" dirty="0" smtClean="0"/>
              <a:t>(90,0% </a:t>
            </a:r>
            <a:r>
              <a:rPr lang="en-US" sz="2400" dirty="0"/>
              <a:t>satisfaction)</a:t>
            </a:r>
          </a:p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What is you opinion regarding the added value of the meeting with respect to the progress of the project and the scheduling of next steps? (</a:t>
            </a:r>
            <a:r>
              <a:rPr lang="en-US" sz="2400" dirty="0" smtClean="0"/>
              <a:t>91,7% </a:t>
            </a:r>
            <a:r>
              <a:rPr lang="en-US" sz="2400" dirty="0"/>
              <a:t>satisfaction) </a:t>
            </a:r>
          </a:p>
          <a:p>
            <a:endParaRPr lang="el-G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4786049"/>
              </p:ext>
            </p:extLst>
          </p:nvPr>
        </p:nvGraphicFramePr>
        <p:xfrm>
          <a:off x="5102942" y="4275241"/>
          <a:ext cx="3583858" cy="185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6157517"/>
              </p:ext>
            </p:extLst>
          </p:nvPr>
        </p:nvGraphicFramePr>
        <p:xfrm>
          <a:off x="693174" y="3576484"/>
          <a:ext cx="3554361" cy="238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2833450"/>
              </p:ext>
            </p:extLst>
          </p:nvPr>
        </p:nvGraphicFramePr>
        <p:xfrm>
          <a:off x="4955458" y="4275241"/>
          <a:ext cx="3451123" cy="1983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2658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How do you evaluate catering and meals? (</a:t>
            </a:r>
            <a:r>
              <a:rPr lang="en-US" sz="2400" dirty="0" smtClean="0"/>
              <a:t>85,0% </a:t>
            </a:r>
            <a:r>
              <a:rPr lang="en-US" sz="2400" dirty="0"/>
              <a:t>satisfaction)</a:t>
            </a:r>
          </a:p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How do you evaluate the accommodation (hotel) that was proposed by the host of the meeting? </a:t>
            </a:r>
            <a:r>
              <a:rPr lang="en-US" sz="2400" dirty="0" smtClean="0"/>
              <a:t>(80,0% </a:t>
            </a:r>
            <a:r>
              <a:rPr lang="en-US" sz="2400" dirty="0"/>
              <a:t>satisfaction)</a:t>
            </a:r>
          </a:p>
          <a:p>
            <a:endParaRPr lang="el-GR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4579139"/>
              </p:ext>
            </p:extLst>
          </p:nvPr>
        </p:nvGraphicFramePr>
        <p:xfrm>
          <a:off x="457200" y="3664975"/>
          <a:ext cx="3731342" cy="201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3025021"/>
              </p:ext>
            </p:extLst>
          </p:nvPr>
        </p:nvGraphicFramePr>
        <p:xfrm>
          <a:off x="4761271" y="3664975"/>
          <a:ext cx="4235245" cy="227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4677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do you evaluate the presentations by the guests that were invited to the meeting</a:t>
            </a:r>
            <a:r>
              <a:rPr lang="en-US" dirty="0" smtClean="0"/>
              <a:t>? (94,0% satisfaction)</a:t>
            </a:r>
            <a:endParaRPr lang="en-US" dirty="0"/>
          </a:p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</a:t>
            </a:r>
            <a:endParaRPr lang="el-G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3019089"/>
              </p:ext>
            </p:extLst>
          </p:nvPr>
        </p:nvGraphicFramePr>
        <p:xfrm>
          <a:off x="604684" y="3595023"/>
          <a:ext cx="3891116" cy="253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32000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1FA07D9A09A440A060260FBACD8473" ma:contentTypeVersion="0" ma:contentTypeDescription="Create a new document." ma:contentTypeScope="" ma:versionID="12eb84ac397744c146ed2774a514a5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FFD71A-14E9-4F83-A1AE-0917C55CD687}"/>
</file>

<file path=customXml/itemProps2.xml><?xml version="1.0" encoding="utf-8"?>
<ds:datastoreItem xmlns:ds="http://schemas.openxmlformats.org/officeDocument/2006/customXml" ds:itemID="{5068875C-CB77-403A-9A38-3434EB03AEDD}"/>
</file>

<file path=customXml/itemProps3.xml><?xml version="1.0" encoding="utf-8"?>
<ds:datastoreItem xmlns:ds="http://schemas.openxmlformats.org/officeDocument/2006/customXml" ds:itemID="{7385E2FD-C733-4495-BA0D-C337338706BF}"/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582</Words>
  <Application>Microsoft Office PowerPoint</Application>
  <PresentationFormat>Προβολή στην οθόνη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Tema di Office</vt:lpstr>
      <vt:lpstr>Διαφάνεια 1</vt:lpstr>
      <vt:lpstr>WP5 - Project assurance and efficiency  5.2. Monitoring, Evaluation and        Quality Plan  , Evaluation and Quality PlanWP5 - Project assurance and efficiency  5.2. Monitoring, Evaluation and Quality </vt:lpstr>
      <vt:lpstr>Evaluation of the meeting in Athens (October 2017)</vt:lpstr>
      <vt:lpstr>  </vt:lpstr>
      <vt:lpstr>  </vt:lpstr>
      <vt:lpstr>  </vt:lpstr>
      <vt:lpstr>  </vt:lpstr>
      <vt:lpstr>  </vt:lpstr>
      <vt:lpstr>Διαφάνεια 9</vt:lpstr>
      <vt:lpstr>INTERNAL EVALUATIONS OF INVENT PROJECT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Company>Consorzioarca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Irene Manzella</dc:creator>
  <cp:lastModifiedBy>user</cp:lastModifiedBy>
  <cp:revision>157</cp:revision>
  <dcterms:created xsi:type="dcterms:W3CDTF">2016-10-21T10:45:11Z</dcterms:created>
  <dcterms:modified xsi:type="dcterms:W3CDTF">2018-09-21T15:53:02Z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0x010100EB1FA07D9A09A440A060260FBACD8473</vt:lpwstr>
  </property>
</Properties>
</file>